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Bitter" charset="1" panose="02000000000000000000"/>
      <p:regular r:id="rId22"/>
    </p:embeddedFont>
    <p:embeddedFont>
      <p:font typeface="Open Sans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notesMasters/notesMaster1.xml" Type="http://schemas.openxmlformats.org/officeDocument/2006/relationships/notesMaster"/><Relationship Id="rId2" Target="presProps.xml" Type="http://schemas.openxmlformats.org/officeDocument/2006/relationships/presProps"/><Relationship Id="rId20" Target="theme/theme2.xml" Type="http://schemas.openxmlformats.org/officeDocument/2006/relationships/theme"/><Relationship Id="rId21" Target="notesSlides/notesSlide1.xml" Type="http://schemas.openxmlformats.org/officeDocument/2006/relationships/notesSlide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notesSlides/notesSlide2.xml" Type="http://schemas.openxmlformats.org/officeDocument/2006/relationships/notesSlide"/><Relationship Id="rId25" Target="notesSlides/notesSlide3.xml" Type="http://schemas.openxmlformats.org/officeDocument/2006/relationships/notesSlide"/><Relationship Id="rId26" Target="notesSlides/notesSlide4.xml" Type="http://schemas.openxmlformats.org/officeDocument/2006/relationships/notesSlide"/><Relationship Id="rId27" Target="notesSlides/notesSlide5.xml" Type="http://schemas.openxmlformats.org/officeDocument/2006/relationships/notesSlide"/><Relationship Id="rId28" Target="notesSlides/notesSlide6.xml" Type="http://schemas.openxmlformats.org/officeDocument/2006/relationships/notesSlide"/><Relationship Id="rId29" Target="notesSlides/notesSlide7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8.xml" Type="http://schemas.openxmlformats.org/officeDocument/2006/relationships/notesSlide"/><Relationship Id="rId31" Target="notesSlides/notesSlide9.xml" Type="http://schemas.openxmlformats.org/officeDocument/2006/relationships/notesSlide"/><Relationship Id="rId32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3818036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SPI Communication Protocol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6015186"/>
            <a:ext cx="9445526" cy="453629"/>
            <a:chOff x="0" y="0"/>
            <a:chExt cx="12594035" cy="60483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Presented by K. Sree Badrinath, Ch. Pranai and T. Obul Sai.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182" y="0"/>
            <a:ext cx="19396364" cy="10287000"/>
          </a:xfrm>
          <a:custGeom>
            <a:avLst/>
            <a:gdLst/>
            <a:ahLst/>
            <a:cxnLst/>
            <a:rect r="r" b="b" t="t" l="l"/>
            <a:pathLst>
              <a:path h="10287000" w="19396364">
                <a:moveTo>
                  <a:pt x="0" y="0"/>
                </a:moveTo>
                <a:lnTo>
                  <a:pt x="19396364" y="0"/>
                </a:lnTo>
                <a:lnTo>
                  <a:pt x="1939636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877443"/>
            <a:ext cx="9393436" cy="885974"/>
            <a:chOff x="0" y="0"/>
            <a:chExt cx="1252458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24582" cy="1181298"/>
            </a:xfrm>
            <a:custGeom>
              <a:avLst/>
              <a:gdLst/>
              <a:ahLst/>
              <a:cxnLst/>
              <a:rect r="r" b="b" t="t" l="l"/>
              <a:pathLst>
                <a:path h="1181298" w="12524582">
                  <a:moveTo>
                    <a:pt x="0" y="0"/>
                  </a:moveTo>
                  <a:lnTo>
                    <a:pt x="12524582" y="0"/>
                  </a:lnTo>
                  <a:lnTo>
                    <a:pt x="1252458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2524582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Common Applications of SPI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472136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Peripheral Devices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198566"/>
            <a:ext cx="7805886" cy="453629"/>
            <a:chOff x="0" y="0"/>
            <a:chExt cx="10407848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Temperature, pressure, accelerometer sensors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751314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EEPROM and Flash Memory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304061"/>
            <a:ext cx="7805886" cy="453629"/>
            <a:chOff x="0" y="0"/>
            <a:chExt cx="1040784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Real-time clocks (RTC)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4472136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Additional Uses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5198566"/>
            <a:ext cx="7805886" cy="453629"/>
            <a:chOff x="0" y="0"/>
            <a:chExt cx="1040784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LCD and display interfaces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5751314"/>
            <a:ext cx="7805886" cy="453629"/>
            <a:chOff x="0" y="0"/>
            <a:chExt cx="10407848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ADC and DAC converters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6304061"/>
            <a:ext cx="7805886" cy="453629"/>
            <a:chOff x="0" y="0"/>
            <a:chExt cx="10407848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Inter-processor embedded communication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6856810"/>
            <a:ext cx="7805886" cy="453629"/>
            <a:chOff x="0" y="0"/>
            <a:chExt cx="1040784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SD card data transfer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" t="0" r="-1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4812358"/>
            <a:ext cx="7088237" cy="885974"/>
            <a:chOff x="0" y="0"/>
            <a:chExt cx="9450983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Conclusion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87475" y="6118771"/>
            <a:ext cx="647402" cy="647403"/>
            <a:chOff x="0" y="0"/>
            <a:chExt cx="863203" cy="8632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913632" y="6220866"/>
            <a:ext cx="4294138" cy="442912"/>
            <a:chOff x="0" y="0"/>
            <a:chExt cx="5725517" cy="5905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725517" cy="590550"/>
            </a:xfrm>
            <a:custGeom>
              <a:avLst/>
              <a:gdLst/>
              <a:ahLst/>
              <a:cxnLst/>
              <a:rect r="r" b="b" t="t" l="l"/>
              <a:pathLst>
                <a:path h="590550" w="5725517">
                  <a:moveTo>
                    <a:pt x="0" y="0"/>
                  </a:moveTo>
                  <a:lnTo>
                    <a:pt x="5725517" y="0"/>
                  </a:lnTo>
                  <a:lnTo>
                    <a:pt x="5725517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5725517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Versatile and Widely Used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913632" y="6833890"/>
            <a:ext cx="7053262" cy="453629"/>
            <a:chOff x="0" y="0"/>
            <a:chExt cx="9404350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404350" cy="604838"/>
            </a:xfrm>
            <a:custGeom>
              <a:avLst/>
              <a:gdLst/>
              <a:ahLst/>
              <a:cxnLst/>
              <a:rect r="r" b="b" t="t" l="l"/>
              <a:pathLst>
                <a:path h="604838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SPI fits many embedded communication needs.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316491" y="6118771"/>
            <a:ext cx="647403" cy="647403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0242649" y="6220866"/>
            <a:ext cx="3544044" cy="442912"/>
            <a:chOff x="0" y="0"/>
            <a:chExt cx="4725392" cy="5905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Simple and Fast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0242649" y="6833890"/>
            <a:ext cx="7053262" cy="453629"/>
            <a:chOff x="0" y="0"/>
            <a:chExt cx="9404350" cy="604838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404350" cy="604838"/>
            </a:xfrm>
            <a:custGeom>
              <a:avLst/>
              <a:gdLst/>
              <a:ahLst/>
              <a:cxnLst/>
              <a:rect r="r" b="b" t="t" l="l"/>
              <a:pathLst>
                <a:path h="604838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Easy to implement with high data speed.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87475" y="7849791"/>
            <a:ext cx="647402" cy="647403"/>
            <a:chOff x="0" y="0"/>
            <a:chExt cx="863203" cy="8632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1913632" y="7951886"/>
            <a:ext cx="3958381" cy="442912"/>
            <a:chOff x="0" y="0"/>
            <a:chExt cx="5277842" cy="59055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5277842" cy="590550"/>
            </a:xfrm>
            <a:custGeom>
              <a:avLst/>
              <a:gdLst/>
              <a:ahLst/>
              <a:cxnLst/>
              <a:rect r="r" b="b" t="t" l="l"/>
              <a:pathLst>
                <a:path h="590550" w="5277842">
                  <a:moveTo>
                    <a:pt x="0" y="0"/>
                  </a:moveTo>
                  <a:lnTo>
                    <a:pt x="5277842" y="0"/>
                  </a:lnTo>
                  <a:lnTo>
                    <a:pt x="527784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527784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Understand Limitations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913632" y="8564910"/>
            <a:ext cx="7053262" cy="453629"/>
            <a:chOff x="0" y="0"/>
            <a:chExt cx="9404350" cy="60483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9404350" cy="604838"/>
            </a:xfrm>
            <a:custGeom>
              <a:avLst/>
              <a:gdLst/>
              <a:ahLst/>
              <a:cxnLst/>
              <a:rect r="r" b="b" t="t" l="l"/>
              <a:pathLst>
                <a:path h="604838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Account for short range and lack of error checks.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9316491" y="7849791"/>
            <a:ext cx="647403" cy="647403"/>
            <a:chOff x="0" y="0"/>
            <a:chExt cx="863203" cy="86320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10242649" y="7951886"/>
            <a:ext cx="3544044" cy="442912"/>
            <a:chOff x="0" y="0"/>
            <a:chExt cx="4725392" cy="590550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Choose Correct Mode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10242649" y="8564910"/>
            <a:ext cx="7053262" cy="453629"/>
            <a:chOff x="0" y="0"/>
            <a:chExt cx="9404350" cy="604838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9404350" cy="604838"/>
            </a:xfrm>
            <a:custGeom>
              <a:avLst/>
              <a:gdLst/>
              <a:ahLst/>
              <a:cxnLst/>
              <a:rect r="r" b="b" t="t" l="l"/>
              <a:pathLst>
                <a:path h="604838" w="9404350">
                  <a:moveTo>
                    <a:pt x="0" y="0"/>
                  </a:moveTo>
                  <a:lnTo>
                    <a:pt x="9404350" y="0"/>
                  </a:lnTo>
                  <a:lnTo>
                    <a:pt x="940435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85725"/>
              <a:ext cx="9404350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Matching clock settings ensures proper operation.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4261097"/>
            <a:ext cx="7088237" cy="885974"/>
            <a:chOff x="0" y="0"/>
            <a:chExt cx="9450983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Thank You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5572274"/>
            <a:ext cx="9445526" cy="453629"/>
            <a:chOff x="0" y="0"/>
            <a:chExt cx="12594035" cy="60483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604838"/>
            </a:xfrm>
            <a:custGeom>
              <a:avLst/>
              <a:gdLst/>
              <a:ahLst/>
              <a:cxnLst/>
              <a:rect r="r" b="b" t="t" l="l"/>
              <a:pathLst>
                <a:path h="604838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85725"/>
              <a:ext cx="12594035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We appreciate your attention to SPI communication protocol.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3364409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2594035" cy="239117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Introduction to SPI Communication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5561559"/>
            <a:ext cx="9445526" cy="1360885"/>
            <a:chOff x="0" y="0"/>
            <a:chExt cx="12594035" cy="181451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1814513"/>
            </a:xfrm>
            <a:custGeom>
              <a:avLst/>
              <a:gdLst/>
              <a:ahLst/>
              <a:cxnLst/>
              <a:rect r="r" b="b" t="t" l="l"/>
              <a:pathLst>
                <a:path h="181451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85725"/>
              <a:ext cx="12594035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SPI (Serial Peripheral Interface) is a synchronous serial communication protocol. It's ideal for simple, short-distance communication. SPI is widely used in embedded systems for device interfacing.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465609" y="-315009"/>
            <a:ext cx="10663587" cy="10917018"/>
          </a:xfrm>
          <a:custGeom>
            <a:avLst/>
            <a:gdLst/>
            <a:ahLst/>
            <a:cxnLst/>
            <a:rect r="r" b="b" t="t" l="l"/>
            <a:pathLst>
              <a:path h="10917018" w="10663587">
                <a:moveTo>
                  <a:pt x="0" y="0"/>
                </a:moveTo>
                <a:lnTo>
                  <a:pt x="10663587" y="0"/>
                </a:lnTo>
                <a:lnTo>
                  <a:pt x="10663587" y="10917018"/>
                </a:lnTo>
                <a:lnTo>
                  <a:pt x="0" y="109170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012602"/>
            <a:ext cx="7995046" cy="885974"/>
            <a:chOff x="0" y="0"/>
            <a:chExt cx="1066006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660062" cy="1181298"/>
            </a:xfrm>
            <a:custGeom>
              <a:avLst/>
              <a:gdLst/>
              <a:ahLst/>
              <a:cxnLst/>
              <a:rect r="r" b="b" t="t" l="l"/>
              <a:pathLst>
                <a:path h="1181298" w="10660062">
                  <a:moveTo>
                    <a:pt x="0" y="0"/>
                  </a:moveTo>
                  <a:lnTo>
                    <a:pt x="10660062" y="0"/>
                  </a:lnTo>
                  <a:lnTo>
                    <a:pt x="1066006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0660062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SPI Basics: How it Works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607296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Architecture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4333726"/>
            <a:ext cx="4972645" cy="907256"/>
            <a:chOff x="0" y="0"/>
            <a:chExt cx="6630193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Single master controls one or more slaves in SPI communication.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496074"/>
            <a:ext cx="4972645" cy="453629"/>
            <a:chOff x="0" y="0"/>
            <a:chExt cx="6630193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MOSI - Master Out Slave In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048821"/>
            <a:ext cx="4972645" cy="453629"/>
            <a:chOff x="0" y="0"/>
            <a:chExt cx="6630193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MISO - Master In Slave Out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92238" y="6601569"/>
            <a:ext cx="4972645" cy="453629"/>
            <a:chOff x="0" y="0"/>
            <a:chExt cx="6630193" cy="604838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SCK - Serial Clock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92238" y="7154316"/>
            <a:ext cx="4972645" cy="453629"/>
            <a:chOff x="0" y="0"/>
            <a:chExt cx="6630193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SS/CS - Slave Select or Chip Select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6666160" y="3607296"/>
            <a:ext cx="3544044" cy="442912"/>
            <a:chOff x="0" y="0"/>
            <a:chExt cx="4725392" cy="590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Data Transmission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6666160" y="4333726"/>
            <a:ext cx="4972645" cy="907256"/>
            <a:chOff x="0" y="0"/>
            <a:chExt cx="6630193" cy="120967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Master initiates transmission and controls the clock.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6666160" y="5496074"/>
            <a:ext cx="4972645" cy="907256"/>
            <a:chOff x="0" y="0"/>
            <a:chExt cx="6630193" cy="120967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Supports full-duplex data exchange simultaneously.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2340084" y="3607296"/>
            <a:ext cx="3544044" cy="442912"/>
            <a:chOff x="0" y="0"/>
            <a:chExt cx="4725392" cy="59055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Why Use SPI?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2340084" y="4333726"/>
            <a:ext cx="4972645" cy="907256"/>
            <a:chOff x="0" y="0"/>
            <a:chExt cx="6630193" cy="120967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Provides high-speed communication for short-distance connections.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2340084" y="5496074"/>
            <a:ext cx="4972645" cy="907256"/>
            <a:chOff x="0" y="0"/>
            <a:chExt cx="6630193" cy="120967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Simple hardware design with low pin count.</a:t>
              </a: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12340084" y="6658421"/>
            <a:ext cx="4972645" cy="1360885"/>
            <a:chOff x="0" y="0"/>
            <a:chExt cx="6630193" cy="1814513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6630193" cy="1814513"/>
            </a:xfrm>
            <a:custGeom>
              <a:avLst/>
              <a:gdLst/>
              <a:ahLst/>
              <a:cxnLst/>
              <a:rect r="r" b="b" t="t" l="l"/>
              <a:pathLst>
                <a:path h="1814513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0" y="-85725"/>
              <a:ext cx="6630193" cy="19002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Allows multiple devices to be connected and controlled from a single master.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1466999"/>
            <a:ext cx="12244536" cy="885974"/>
            <a:chOff x="0" y="0"/>
            <a:chExt cx="16326048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326048" cy="1181298"/>
            </a:xfrm>
            <a:custGeom>
              <a:avLst/>
              <a:gdLst/>
              <a:ahLst/>
              <a:cxnLst/>
              <a:rect r="r" b="b" t="t" l="l"/>
              <a:pathLst>
                <a:path h="1181298" w="16326048">
                  <a:moveTo>
                    <a:pt x="0" y="0"/>
                  </a:moveTo>
                  <a:lnTo>
                    <a:pt x="16326048" y="0"/>
                  </a:lnTo>
                  <a:lnTo>
                    <a:pt x="16326048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16326048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Advantages and Disadvantages of SPI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061692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Advantages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3788122"/>
            <a:ext cx="7805886" cy="907256"/>
            <a:chOff x="0" y="0"/>
            <a:chExt cx="10407848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Simple to Implement: Protocol requires minimal hardware and coding effort.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4794498"/>
            <a:ext cx="7805886" cy="907256"/>
            <a:chOff x="0" y="0"/>
            <a:chExt cx="10407848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High Speed: Supports data rates over 100 Mbps for fast communication.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5800874"/>
            <a:ext cx="7805886" cy="907256"/>
            <a:chOff x="0" y="0"/>
            <a:chExt cx="10407848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Full-Duplex: Transmits and receives data simultaneously for efficiency.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92238" y="6807250"/>
            <a:ext cx="7805886" cy="907256"/>
            <a:chOff x="0" y="0"/>
            <a:chExt cx="10407848" cy="1209675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Flexible Format: Supports variable data lengths for diverse uses.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92238" y="7813625"/>
            <a:ext cx="7805886" cy="907256"/>
            <a:chOff x="0" y="0"/>
            <a:chExt cx="10407848" cy="12096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Low Power: Efficient operation suits battery-powered gadgets.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3061692"/>
            <a:ext cx="3544044" cy="442912"/>
            <a:chOff x="0" y="0"/>
            <a:chExt cx="4725392" cy="590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Disadvantages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3788122"/>
            <a:ext cx="7805886" cy="907256"/>
            <a:chOff x="0" y="0"/>
            <a:chExt cx="10407848" cy="120967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Requires More Pins: Needs separate lines for each slave select, increasing wiring complexity.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4794498"/>
            <a:ext cx="7805886" cy="907256"/>
            <a:chOff x="0" y="0"/>
            <a:chExt cx="10407848" cy="1209675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No Standardized Protocol: Lacks standardized message format, which may cause interoperability issues.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499401" y="5800874"/>
            <a:ext cx="7805886" cy="907256"/>
            <a:chOff x="0" y="0"/>
            <a:chExt cx="10407848" cy="120967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Short Distance Only: Best suited for short-distance communication; not suitable for long cables.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9499401" y="6807250"/>
            <a:ext cx="7805886" cy="907256"/>
            <a:chOff x="0" y="0"/>
            <a:chExt cx="10407848" cy="120967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No Acknowledgment: No built-in error checking or acknowledgment mechanism.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9499401" y="7813625"/>
            <a:ext cx="7805886" cy="907256"/>
            <a:chOff x="0" y="0"/>
            <a:chExt cx="10407848" cy="1209675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Limited Bus Length: Signal degradation limits the bus length and number of devices.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033885"/>
            <a:ext cx="7088237" cy="885974"/>
            <a:chOff x="0" y="0"/>
            <a:chExt cx="945098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SPI Modes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486894"/>
            <a:ext cx="16303526" cy="453629"/>
            <a:chOff x="0" y="0"/>
            <a:chExt cx="21738035" cy="60483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38034" cy="604838"/>
            </a:xfrm>
            <a:custGeom>
              <a:avLst/>
              <a:gdLst/>
              <a:ahLst/>
              <a:cxnLst/>
              <a:rect r="r" b="b" t="t" l="l"/>
              <a:pathLst>
                <a:path h="60483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85725"/>
              <a:ext cx="21738035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SPI communication operates in four modes defined by clock polarity and phase.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4259461"/>
            <a:ext cx="16303526" cy="453629"/>
            <a:chOff x="0" y="0"/>
            <a:chExt cx="21738035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738034" cy="604838"/>
            </a:xfrm>
            <a:custGeom>
              <a:avLst/>
              <a:gdLst/>
              <a:ahLst/>
              <a:cxnLst/>
              <a:rect r="r" b="b" t="t" l="l"/>
              <a:pathLst>
                <a:path h="60483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21738035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selection ensures correct data sampling and timing between master and slave.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315545"/>
            <a:ext cx="3544044" cy="442912"/>
            <a:chOff x="0" y="0"/>
            <a:chExt cx="4725392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Clock Polarity (CPOL)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6041975"/>
            <a:ext cx="4972645" cy="907256"/>
            <a:chOff x="0" y="0"/>
            <a:chExt cx="6630193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Defines the idle state of the clock signal (high or low).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666160" y="5315545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Clock Phase (CPHA)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666160" y="6041975"/>
            <a:ext cx="4972645" cy="907256"/>
            <a:chOff x="0" y="0"/>
            <a:chExt cx="6630193" cy="12096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630193" cy="1209675"/>
            </a:xfrm>
            <a:custGeom>
              <a:avLst/>
              <a:gdLst/>
              <a:ahLst/>
              <a:cxnLst/>
              <a:rect r="r" b="b" t="t" l="l"/>
              <a:pathLst>
                <a:path h="1209675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6630193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Determines which clock edge data is sampled on—leading or trailing.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2340084" y="5315545"/>
            <a:ext cx="3544044" cy="442912"/>
            <a:chOff x="0" y="0"/>
            <a:chExt cx="4725392" cy="5905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Modes Summary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2340084" y="6041975"/>
            <a:ext cx="4972645" cy="453629"/>
            <a:chOff x="0" y="0"/>
            <a:chExt cx="6630193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0: CPOL=0, CPHA=0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2340084" y="6594722"/>
            <a:ext cx="4972645" cy="453629"/>
            <a:chOff x="0" y="0"/>
            <a:chExt cx="6630193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1: CPOL=0, CPHA=1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12340084" y="7147471"/>
            <a:ext cx="4972645" cy="453629"/>
            <a:chOff x="0" y="0"/>
            <a:chExt cx="6630193" cy="604838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2: CPOL=1, CPHA=0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2340084" y="7700219"/>
            <a:ext cx="4972645" cy="453629"/>
            <a:chOff x="0" y="0"/>
            <a:chExt cx="6630193" cy="604838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6630193" cy="604838"/>
            </a:xfrm>
            <a:custGeom>
              <a:avLst/>
              <a:gdLst/>
              <a:ahLst/>
              <a:cxnLst/>
              <a:rect r="r" b="b" t="t" l="l"/>
              <a:pathLst>
                <a:path h="6048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1" id="41"/>
            <p:cNvSpPr txBox="true"/>
            <p:nvPr/>
          </p:nvSpPr>
          <p:spPr>
            <a:xfrm>
              <a:off x="0" y="-85725"/>
              <a:ext cx="6630193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3: CPOL=1, CPHA=1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218284"/>
            <a:ext cx="7088237" cy="885974"/>
            <a:chOff x="0" y="0"/>
            <a:chExt cx="945098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28575"/>
              <a:ext cx="9450983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SPI Modes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812976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Parameters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4539406"/>
            <a:ext cx="7805886" cy="453629"/>
            <a:chOff x="0" y="0"/>
            <a:chExt cx="10407848" cy="60483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CPOL: Clock Polarity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92238" y="5092154"/>
            <a:ext cx="7805886" cy="453629"/>
            <a:chOff x="0" y="0"/>
            <a:chExt cx="10407848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Font typeface="Arial"/>
                <a:buChar char="•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CPHA: Clock Phase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92238" y="5800874"/>
            <a:ext cx="7805886" cy="453629"/>
            <a:chOff x="0" y="0"/>
            <a:chExt cx="10407848" cy="6048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Modes define clock idle state and data sampling edge.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499401" y="3812976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Four Modes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499401" y="4539406"/>
            <a:ext cx="7805886" cy="453629"/>
            <a:chOff x="0" y="0"/>
            <a:chExt cx="10407848" cy="604838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AutoNum type="arabicPeriod" startAt="1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0: CPOL=0, CPHA=0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9499401" y="5092154"/>
            <a:ext cx="7805886" cy="453629"/>
            <a:chOff x="0" y="0"/>
            <a:chExt cx="10407848" cy="60483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AutoNum type="arabicPeriod" startAt="1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1: CPOL=0, CPHA=1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9499401" y="5644902"/>
            <a:ext cx="7805886" cy="453629"/>
            <a:chOff x="0" y="0"/>
            <a:chExt cx="10407848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AutoNum type="arabicPeriod" startAt="1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2: CPOL=1, CPHA=0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9499401" y="6197650"/>
            <a:ext cx="7805886" cy="453629"/>
            <a:chOff x="0" y="0"/>
            <a:chExt cx="10407848" cy="604838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0407848" cy="604838"/>
            </a:xfrm>
            <a:custGeom>
              <a:avLst/>
              <a:gdLst/>
              <a:ahLst/>
              <a:cxnLst/>
              <a:rect r="r" b="b" t="t" l="l"/>
              <a:pathLst>
                <a:path h="604838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85725"/>
              <a:ext cx="1040784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 marL="329902" indent="-164951" lvl="1">
                <a:lnSpc>
                  <a:spcPts val="3562"/>
                </a:lnSpc>
                <a:buAutoNum type="arabicPeriod" startAt="1"/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Mode 3: CPOL=1, CPHA=1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499401" y="6906369"/>
            <a:ext cx="7805886" cy="907256"/>
            <a:chOff x="0" y="0"/>
            <a:chExt cx="10407848" cy="1209675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85725"/>
              <a:ext cx="10407848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Master and slave must use the same mode for communication.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30" t="0" r="-303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AABCB6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8F0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2813596"/>
            <a:ext cx="8769698" cy="885974"/>
            <a:chOff x="0" y="0"/>
            <a:chExt cx="11692930" cy="11812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169293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1692930">
                  <a:moveTo>
                    <a:pt x="0" y="0"/>
                  </a:moveTo>
                  <a:lnTo>
                    <a:pt x="11692930" y="0"/>
                  </a:lnTo>
                  <a:lnTo>
                    <a:pt x="1169293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11692930" cy="120987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2C3F42"/>
                  </a:solidFill>
                  <a:latin typeface="Bitter"/>
                  <a:ea typeface="Bitter"/>
                  <a:cs typeface="Bitter"/>
                  <a:sym typeface="Bitter"/>
                </a:rPr>
                <a:t>SPI Signal Timing Diagram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45475" y="4120009"/>
            <a:ext cx="647402" cy="647402"/>
            <a:chOff x="0" y="0"/>
            <a:chExt cx="863203" cy="86320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8771632" y="4222105"/>
            <a:ext cx="3544044" cy="442912"/>
            <a:chOff x="0" y="0"/>
            <a:chExt cx="4725392" cy="5905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Key Signals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771632" y="4835129"/>
            <a:ext cx="3624262" cy="907256"/>
            <a:chOff x="0" y="0"/>
            <a:chExt cx="4832350" cy="12096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832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SCK clock controls data synchronization.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745491" y="4120009"/>
            <a:ext cx="647402" cy="647402"/>
            <a:chOff x="0" y="0"/>
            <a:chExt cx="863203" cy="8632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3671649" y="4222105"/>
            <a:ext cx="3544044" cy="442912"/>
            <a:chOff x="0" y="0"/>
            <a:chExt cx="4725392" cy="59055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Setup and Hold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3671649" y="4835129"/>
            <a:ext cx="3624262" cy="907256"/>
            <a:chOff x="0" y="0"/>
            <a:chExt cx="4832350" cy="120967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8323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4832350">
                  <a:moveTo>
                    <a:pt x="0" y="0"/>
                  </a:moveTo>
                  <a:lnTo>
                    <a:pt x="4832350" y="0"/>
                  </a:lnTo>
                  <a:lnTo>
                    <a:pt x="48323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85725"/>
              <a:ext cx="4832350" cy="12954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must be stable before and after clock edge.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845475" y="6304658"/>
            <a:ext cx="647402" cy="647403"/>
            <a:chOff x="0" y="0"/>
            <a:chExt cx="863203" cy="863203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6350" y="635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158750"/>
                  </a:moveTo>
                  <a:cubicBezTo>
                    <a:pt x="0" y="71120"/>
                    <a:pt x="71120" y="0"/>
                    <a:pt x="158750" y="0"/>
                  </a:cubicBezTo>
                  <a:lnTo>
                    <a:pt x="691769" y="0"/>
                  </a:lnTo>
                  <a:cubicBezTo>
                    <a:pt x="779399" y="0"/>
                    <a:pt x="850519" y="71120"/>
                    <a:pt x="850519" y="158750"/>
                  </a:cubicBezTo>
                  <a:lnTo>
                    <a:pt x="850519" y="691769"/>
                  </a:lnTo>
                  <a:cubicBezTo>
                    <a:pt x="850519" y="779399"/>
                    <a:pt x="779399" y="850519"/>
                    <a:pt x="691769" y="850519"/>
                  </a:cubicBezTo>
                  <a:lnTo>
                    <a:pt x="158750" y="850519"/>
                  </a:lnTo>
                  <a:cubicBezTo>
                    <a:pt x="71120" y="850519"/>
                    <a:pt x="0" y="779399"/>
                    <a:pt x="0" y="691769"/>
                  </a:cubicBezTo>
                  <a:close/>
                </a:path>
              </a:pathLst>
            </a:custGeom>
            <a:solidFill>
              <a:srgbClr val="FCE2CF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63219" cy="863219"/>
            </a:xfrm>
            <a:custGeom>
              <a:avLst/>
              <a:gdLst/>
              <a:ahLst/>
              <a:cxnLst/>
              <a:rect r="r" b="b" t="t" l="l"/>
              <a:pathLst>
                <a:path h="863219" w="863219">
                  <a:moveTo>
                    <a:pt x="0" y="165100"/>
                  </a:moveTo>
                  <a:cubicBezTo>
                    <a:pt x="0" y="73914"/>
                    <a:pt x="73914" y="0"/>
                    <a:pt x="165100" y="0"/>
                  </a:cubicBez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lnTo>
                    <a:pt x="698119" y="6350"/>
                  </a:lnTo>
                  <a:lnTo>
                    <a:pt x="698119" y="0"/>
                  </a:lnTo>
                  <a:cubicBezTo>
                    <a:pt x="789305" y="0"/>
                    <a:pt x="863219" y="73914"/>
                    <a:pt x="863219" y="165100"/>
                  </a:cubicBezTo>
                  <a:lnTo>
                    <a:pt x="856869" y="165100"/>
                  </a:lnTo>
                  <a:lnTo>
                    <a:pt x="863219" y="165100"/>
                  </a:lnTo>
                  <a:lnTo>
                    <a:pt x="863219" y="698119"/>
                  </a:lnTo>
                  <a:lnTo>
                    <a:pt x="856869" y="698119"/>
                  </a:lnTo>
                  <a:lnTo>
                    <a:pt x="863219" y="698119"/>
                  </a:lnTo>
                  <a:cubicBezTo>
                    <a:pt x="863219" y="789305"/>
                    <a:pt x="789305" y="863219"/>
                    <a:pt x="698119" y="863219"/>
                  </a:cubicBezTo>
                  <a:lnTo>
                    <a:pt x="698119" y="856869"/>
                  </a:lnTo>
                  <a:lnTo>
                    <a:pt x="698119" y="863219"/>
                  </a:lnTo>
                  <a:lnTo>
                    <a:pt x="165100" y="863219"/>
                  </a:lnTo>
                  <a:lnTo>
                    <a:pt x="165100" y="856869"/>
                  </a:lnTo>
                  <a:lnTo>
                    <a:pt x="165100" y="863219"/>
                  </a:lnTo>
                  <a:cubicBezTo>
                    <a:pt x="73914" y="863219"/>
                    <a:pt x="0" y="789305"/>
                    <a:pt x="0" y="698119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698119"/>
                  </a:lnTo>
                  <a:lnTo>
                    <a:pt x="6350" y="698119"/>
                  </a:lnTo>
                  <a:lnTo>
                    <a:pt x="12700" y="698119"/>
                  </a:lnTo>
                  <a:cubicBezTo>
                    <a:pt x="12700" y="782320"/>
                    <a:pt x="80899" y="850519"/>
                    <a:pt x="165100" y="850519"/>
                  </a:cubicBezTo>
                  <a:lnTo>
                    <a:pt x="698119" y="850519"/>
                  </a:lnTo>
                  <a:cubicBezTo>
                    <a:pt x="782320" y="850519"/>
                    <a:pt x="850519" y="782320"/>
                    <a:pt x="850519" y="698119"/>
                  </a:cubicBezTo>
                  <a:lnTo>
                    <a:pt x="850519" y="165100"/>
                  </a:lnTo>
                  <a:cubicBezTo>
                    <a:pt x="850519" y="80899"/>
                    <a:pt x="782320" y="12700"/>
                    <a:pt x="698119" y="12700"/>
                  </a:cubicBezTo>
                  <a:lnTo>
                    <a:pt x="165100" y="12700"/>
                  </a:lnTo>
                  <a:lnTo>
                    <a:pt x="165100" y="6350"/>
                  </a:lnTo>
                  <a:lnTo>
                    <a:pt x="165100" y="12700"/>
                  </a:lnTo>
                  <a:cubicBezTo>
                    <a:pt x="80899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E2C8B5"/>
            </a:solidFill>
          </p:spPr>
        </p:sp>
      </p:grpSp>
      <p:grpSp>
        <p:nvGrpSpPr>
          <p:cNvPr name="Group 31" id="31"/>
          <p:cNvGrpSpPr/>
          <p:nvPr/>
        </p:nvGrpSpPr>
        <p:grpSpPr>
          <a:xfrm rot="0">
            <a:off x="8771632" y="6406754"/>
            <a:ext cx="3544044" cy="442912"/>
            <a:chOff x="0" y="0"/>
            <a:chExt cx="4725392" cy="59055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4725392" cy="609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2B2E3C"/>
                  </a:solidFill>
                  <a:latin typeface="Bitter"/>
                  <a:ea typeface="Bitter"/>
                  <a:cs typeface="Bitter"/>
                  <a:sym typeface="Bitter"/>
                </a:rPr>
                <a:t>Mode 0 Example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8771632" y="7019776"/>
            <a:ext cx="8524131" cy="453629"/>
            <a:chOff x="0" y="0"/>
            <a:chExt cx="11365508" cy="604838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1365509" cy="604838"/>
            </a:xfrm>
            <a:custGeom>
              <a:avLst/>
              <a:gdLst/>
              <a:ahLst/>
              <a:cxnLst/>
              <a:rect r="r" b="b" t="t" l="l"/>
              <a:pathLst>
                <a:path h="604838" w="11365509">
                  <a:moveTo>
                    <a:pt x="0" y="0"/>
                  </a:moveTo>
                  <a:lnTo>
                    <a:pt x="11365509" y="0"/>
                  </a:lnTo>
                  <a:lnTo>
                    <a:pt x="11365509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85725"/>
              <a:ext cx="11365508" cy="6905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2B2E3C"/>
                  </a:solidFill>
                  <a:latin typeface="Open Sans"/>
                  <a:ea typeface="Open Sans"/>
                  <a:cs typeface="Open Sans"/>
                  <a:sym typeface="Open Sans"/>
                </a:rPr>
                <a:t>Data sampled on rising edge with clock idle low.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DAGmojJgPJo</dc:identifier>
  <dcterms:modified xsi:type="dcterms:W3CDTF">2011-08-01T06:04:30Z</dcterms:modified>
  <cp:revision>1</cp:revision>
  <dc:title>SPI-Communication-Protocol (2).pptx</dc:title>
</cp:coreProperties>
</file>

<file path=docProps/thumbnail.jpeg>
</file>